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5661600" cy="24688800"/>
  <p:notesSz cx="7004050" cy="9290050"/>
  <p:defaultTextStyle>
    <a:defPPr>
      <a:defRPr lang="en-US"/>
    </a:defPPr>
    <a:lvl1pPr marL="0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1pPr>
    <a:lvl2pPr marL="1292979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2pPr>
    <a:lvl3pPr marL="2585958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3pPr>
    <a:lvl4pPr marL="3878937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4pPr>
    <a:lvl5pPr marL="5171917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5pPr>
    <a:lvl6pPr marL="6464895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6pPr>
    <a:lvl7pPr marL="7757874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7pPr>
    <a:lvl8pPr marL="9050854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8pPr>
    <a:lvl9pPr marL="10343833" algn="l" defTabSz="2585958" rtl="0" eaLnBrk="1" latinLnBrk="0" hangingPunct="1">
      <a:defRPr sz="502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76" userDrawn="1">
          <p15:clr>
            <a:srgbClr val="A4A3A4"/>
          </p15:clr>
        </p15:guide>
        <p15:guide id="2" pos="11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112A"/>
    <a:srgbClr val="921427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74" autoAdjust="0"/>
    <p:restoredTop sz="78354" autoAdjust="0"/>
  </p:normalViewPr>
  <p:slideViewPr>
    <p:cSldViewPr>
      <p:cViewPr>
        <p:scale>
          <a:sx n="40" d="100"/>
          <a:sy n="40" d="100"/>
        </p:scale>
        <p:origin x="-80" y="40"/>
      </p:cViewPr>
      <p:guideLst>
        <p:guide orient="horz" pos="7776"/>
        <p:guide pos="112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C79159-9093-3F49-BB11-6936E071E417}" type="doc">
      <dgm:prSet loTypeId="urn:microsoft.com/office/officeart/2005/8/layout/process1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607C036-4D2D-CA4F-897F-1F16C570257B}">
      <dgm:prSet phldrT="[Text]" custT="1"/>
      <dgm:spPr/>
      <dgm:t>
        <a:bodyPr/>
        <a:lstStyle/>
        <a:p>
          <a:r>
            <a:rPr lang="en-US" sz="3000" dirty="0"/>
            <a:t>Original Expense Comments</a:t>
          </a:r>
        </a:p>
      </dgm:t>
    </dgm:pt>
    <dgm:pt modelId="{C6BBF10F-B405-EA42-B455-3097EC4C6E93}" type="parTrans" cxnId="{097C7BBD-B1D2-3C45-A67C-1E7B2E150F5D}">
      <dgm:prSet/>
      <dgm:spPr/>
      <dgm:t>
        <a:bodyPr/>
        <a:lstStyle/>
        <a:p>
          <a:endParaRPr lang="en-US"/>
        </a:p>
      </dgm:t>
    </dgm:pt>
    <dgm:pt modelId="{A59190CC-AE7E-4045-98DA-3A2A8D824599}" type="sibTrans" cxnId="{097C7BBD-B1D2-3C45-A67C-1E7B2E150F5D}">
      <dgm:prSet/>
      <dgm:spPr/>
      <dgm:t>
        <a:bodyPr/>
        <a:lstStyle/>
        <a:p>
          <a:endParaRPr lang="en-US"/>
        </a:p>
      </dgm:t>
    </dgm:pt>
    <dgm:pt modelId="{D5794A71-DB08-EA49-A9B7-51219B7D33E3}">
      <dgm:prSet phldrT="[Text]" custT="1"/>
      <dgm:spPr/>
      <dgm:t>
        <a:bodyPr/>
        <a:lstStyle/>
        <a:p>
          <a:endParaRPr lang="en-US" sz="2600" dirty="0"/>
        </a:p>
        <a:p>
          <a:r>
            <a:rPr lang="en-US" sz="2600" dirty="0"/>
            <a:t>Tidy Expense Comments</a:t>
          </a:r>
        </a:p>
        <a:p>
          <a:endParaRPr lang="en-US" sz="2600" dirty="0"/>
        </a:p>
      </dgm:t>
    </dgm:pt>
    <dgm:pt modelId="{FFD041AF-3A39-D845-BBCE-6BE84B5D9534}" type="parTrans" cxnId="{AD7BC024-2436-064B-BB63-D8CA9FECDA66}">
      <dgm:prSet/>
      <dgm:spPr/>
      <dgm:t>
        <a:bodyPr/>
        <a:lstStyle/>
        <a:p>
          <a:endParaRPr lang="en-US"/>
        </a:p>
      </dgm:t>
    </dgm:pt>
    <dgm:pt modelId="{BBB65DED-5B69-9945-A292-95C206750BA2}" type="sibTrans" cxnId="{AD7BC024-2436-064B-BB63-D8CA9FECDA66}">
      <dgm:prSet/>
      <dgm:spPr/>
      <dgm:t>
        <a:bodyPr/>
        <a:lstStyle/>
        <a:p>
          <a:endParaRPr lang="en-US"/>
        </a:p>
      </dgm:t>
    </dgm:pt>
    <dgm:pt modelId="{866A27DF-C435-264E-BCEC-CC470C2A4D50}">
      <dgm:prSet phldrT="[Text]" custT="1"/>
      <dgm:spPr/>
      <dgm:t>
        <a:bodyPr/>
        <a:lstStyle/>
        <a:p>
          <a:r>
            <a:rPr lang="en-US" sz="3000" dirty="0"/>
            <a:t>Summarized</a:t>
          </a:r>
        </a:p>
        <a:p>
          <a:r>
            <a:rPr lang="en-US" sz="3000" dirty="0"/>
            <a:t>Comment Text</a:t>
          </a:r>
        </a:p>
      </dgm:t>
    </dgm:pt>
    <dgm:pt modelId="{284E6E08-D531-3B4F-AD9E-302A4E81C151}" type="parTrans" cxnId="{F7A6F447-B4BC-3A40-BE06-693DB7EFEBE1}">
      <dgm:prSet/>
      <dgm:spPr/>
      <dgm:t>
        <a:bodyPr/>
        <a:lstStyle/>
        <a:p>
          <a:endParaRPr lang="en-US"/>
        </a:p>
      </dgm:t>
    </dgm:pt>
    <dgm:pt modelId="{53B87CE5-452E-D840-93E9-2C0B8AEFA68D}" type="sibTrans" cxnId="{F7A6F447-B4BC-3A40-BE06-693DB7EFEBE1}">
      <dgm:prSet/>
      <dgm:spPr/>
      <dgm:t>
        <a:bodyPr/>
        <a:lstStyle/>
        <a:p>
          <a:endParaRPr lang="en-US"/>
        </a:p>
      </dgm:t>
    </dgm:pt>
    <dgm:pt modelId="{8284622E-58DB-D343-AAC4-F84ABD772861}">
      <dgm:prSet custT="1"/>
      <dgm:spPr/>
      <dgm:t>
        <a:bodyPr/>
        <a:lstStyle/>
        <a:p>
          <a:r>
            <a:rPr lang="en-US" sz="3000" dirty="0"/>
            <a:t>Visualizations</a:t>
          </a:r>
        </a:p>
      </dgm:t>
    </dgm:pt>
    <dgm:pt modelId="{228DEFB4-C681-BF45-9977-8F01DD3CC2F8}" type="parTrans" cxnId="{9BA6FAFD-1F53-DD4A-BB23-CAFD176C2E77}">
      <dgm:prSet/>
      <dgm:spPr/>
      <dgm:t>
        <a:bodyPr/>
        <a:lstStyle/>
        <a:p>
          <a:endParaRPr lang="en-US"/>
        </a:p>
      </dgm:t>
    </dgm:pt>
    <dgm:pt modelId="{780D57FE-520C-6C47-B7C3-E1DE7016D1A5}" type="sibTrans" cxnId="{9BA6FAFD-1F53-DD4A-BB23-CAFD176C2E77}">
      <dgm:prSet/>
      <dgm:spPr/>
      <dgm:t>
        <a:bodyPr/>
        <a:lstStyle/>
        <a:p>
          <a:endParaRPr lang="en-US"/>
        </a:p>
      </dgm:t>
    </dgm:pt>
    <dgm:pt modelId="{7D5B6619-97A0-F444-94E4-1D8F12127B60}" type="pres">
      <dgm:prSet presAssocID="{BBC79159-9093-3F49-BB11-6936E071E417}" presName="Name0" presStyleCnt="0">
        <dgm:presLayoutVars>
          <dgm:dir/>
          <dgm:resizeHandles val="exact"/>
        </dgm:presLayoutVars>
      </dgm:prSet>
      <dgm:spPr/>
    </dgm:pt>
    <dgm:pt modelId="{E292692A-FE68-2F4B-95E1-00C41574FEDD}" type="pres">
      <dgm:prSet presAssocID="{9607C036-4D2D-CA4F-897F-1F16C570257B}" presName="node" presStyleLbl="node1" presStyleIdx="0" presStyleCnt="4">
        <dgm:presLayoutVars>
          <dgm:bulletEnabled val="1"/>
        </dgm:presLayoutVars>
      </dgm:prSet>
      <dgm:spPr/>
    </dgm:pt>
    <dgm:pt modelId="{9BA9039D-CDCF-E144-9DCB-4C4B17D21C60}" type="pres">
      <dgm:prSet presAssocID="{A59190CC-AE7E-4045-98DA-3A2A8D824599}" presName="sibTrans" presStyleLbl="sibTrans2D1" presStyleIdx="0" presStyleCnt="3"/>
      <dgm:spPr/>
    </dgm:pt>
    <dgm:pt modelId="{25BA305C-A16D-C74C-8D2E-FB9BB7967296}" type="pres">
      <dgm:prSet presAssocID="{A59190CC-AE7E-4045-98DA-3A2A8D824599}" presName="connectorText" presStyleLbl="sibTrans2D1" presStyleIdx="0" presStyleCnt="3"/>
      <dgm:spPr/>
    </dgm:pt>
    <dgm:pt modelId="{EA6D4369-E8D5-4B44-B41A-019F6D8559F8}" type="pres">
      <dgm:prSet presAssocID="{D5794A71-DB08-EA49-A9B7-51219B7D33E3}" presName="node" presStyleLbl="node1" presStyleIdx="1" presStyleCnt="4">
        <dgm:presLayoutVars>
          <dgm:bulletEnabled val="1"/>
        </dgm:presLayoutVars>
      </dgm:prSet>
      <dgm:spPr/>
    </dgm:pt>
    <dgm:pt modelId="{68659787-B250-6646-9777-A64DAD648415}" type="pres">
      <dgm:prSet presAssocID="{BBB65DED-5B69-9945-A292-95C206750BA2}" presName="sibTrans" presStyleLbl="sibTrans2D1" presStyleIdx="1" presStyleCnt="3"/>
      <dgm:spPr/>
    </dgm:pt>
    <dgm:pt modelId="{E26D22C0-742E-AE4D-B9B8-1B819A763A03}" type="pres">
      <dgm:prSet presAssocID="{BBB65DED-5B69-9945-A292-95C206750BA2}" presName="connectorText" presStyleLbl="sibTrans2D1" presStyleIdx="1" presStyleCnt="3"/>
      <dgm:spPr/>
    </dgm:pt>
    <dgm:pt modelId="{EE4ED4EC-8F9A-0C4D-AF0F-79D569B5F688}" type="pres">
      <dgm:prSet presAssocID="{866A27DF-C435-264E-BCEC-CC470C2A4D50}" presName="node" presStyleLbl="node1" presStyleIdx="2" presStyleCnt="4">
        <dgm:presLayoutVars>
          <dgm:bulletEnabled val="1"/>
        </dgm:presLayoutVars>
      </dgm:prSet>
      <dgm:spPr/>
    </dgm:pt>
    <dgm:pt modelId="{C948D7D6-E716-4A45-82CD-F46CDBA95038}" type="pres">
      <dgm:prSet presAssocID="{53B87CE5-452E-D840-93E9-2C0B8AEFA68D}" presName="sibTrans" presStyleLbl="sibTrans2D1" presStyleIdx="2" presStyleCnt="3"/>
      <dgm:spPr/>
    </dgm:pt>
    <dgm:pt modelId="{6F14AD53-E6DA-AA42-8DD6-B3203F4DACAC}" type="pres">
      <dgm:prSet presAssocID="{53B87CE5-452E-D840-93E9-2C0B8AEFA68D}" presName="connectorText" presStyleLbl="sibTrans2D1" presStyleIdx="2" presStyleCnt="3"/>
      <dgm:spPr/>
    </dgm:pt>
    <dgm:pt modelId="{DF264B1E-CF73-4249-930A-8F0D2857FF4F}" type="pres">
      <dgm:prSet presAssocID="{8284622E-58DB-D343-AAC4-F84ABD772861}" presName="node" presStyleLbl="node1" presStyleIdx="3" presStyleCnt="4">
        <dgm:presLayoutVars>
          <dgm:bulletEnabled val="1"/>
        </dgm:presLayoutVars>
      </dgm:prSet>
      <dgm:spPr/>
    </dgm:pt>
  </dgm:ptLst>
  <dgm:cxnLst>
    <dgm:cxn modelId="{E6EB6C00-AE75-F344-B908-2D1218407152}" type="presOf" srcId="{8284622E-58DB-D343-AAC4-F84ABD772861}" destId="{DF264B1E-CF73-4249-930A-8F0D2857FF4F}" srcOrd="0" destOrd="0" presId="urn:microsoft.com/office/officeart/2005/8/layout/process1"/>
    <dgm:cxn modelId="{5EAFA117-98B2-2E40-9FF5-F7FAC94C9CA0}" type="presOf" srcId="{BBB65DED-5B69-9945-A292-95C206750BA2}" destId="{68659787-B250-6646-9777-A64DAD648415}" srcOrd="0" destOrd="0" presId="urn:microsoft.com/office/officeart/2005/8/layout/process1"/>
    <dgm:cxn modelId="{AD7BC024-2436-064B-BB63-D8CA9FECDA66}" srcId="{BBC79159-9093-3F49-BB11-6936E071E417}" destId="{D5794A71-DB08-EA49-A9B7-51219B7D33E3}" srcOrd="1" destOrd="0" parTransId="{FFD041AF-3A39-D845-BBCE-6BE84B5D9534}" sibTransId="{BBB65DED-5B69-9945-A292-95C206750BA2}"/>
    <dgm:cxn modelId="{81F24531-33A5-074B-A717-5E76B9DB8D66}" type="presOf" srcId="{A59190CC-AE7E-4045-98DA-3A2A8D824599}" destId="{9BA9039D-CDCF-E144-9DCB-4C4B17D21C60}" srcOrd="0" destOrd="0" presId="urn:microsoft.com/office/officeart/2005/8/layout/process1"/>
    <dgm:cxn modelId="{FF103235-07FB-694F-B269-41B6CAFAF222}" type="presOf" srcId="{53B87CE5-452E-D840-93E9-2C0B8AEFA68D}" destId="{C948D7D6-E716-4A45-82CD-F46CDBA95038}" srcOrd="0" destOrd="0" presId="urn:microsoft.com/office/officeart/2005/8/layout/process1"/>
    <dgm:cxn modelId="{F7A6F447-B4BC-3A40-BE06-693DB7EFEBE1}" srcId="{BBC79159-9093-3F49-BB11-6936E071E417}" destId="{866A27DF-C435-264E-BCEC-CC470C2A4D50}" srcOrd="2" destOrd="0" parTransId="{284E6E08-D531-3B4F-AD9E-302A4E81C151}" sibTransId="{53B87CE5-452E-D840-93E9-2C0B8AEFA68D}"/>
    <dgm:cxn modelId="{BC314049-C5DD-8A45-A468-BE3F163BDF28}" type="presOf" srcId="{A59190CC-AE7E-4045-98DA-3A2A8D824599}" destId="{25BA305C-A16D-C74C-8D2E-FB9BB7967296}" srcOrd="1" destOrd="0" presId="urn:microsoft.com/office/officeart/2005/8/layout/process1"/>
    <dgm:cxn modelId="{F56DCC63-88EC-5845-8FE5-336BBA70CD1D}" type="presOf" srcId="{BBC79159-9093-3F49-BB11-6936E071E417}" destId="{7D5B6619-97A0-F444-94E4-1D8F12127B60}" srcOrd="0" destOrd="0" presId="urn:microsoft.com/office/officeart/2005/8/layout/process1"/>
    <dgm:cxn modelId="{02691378-6577-7E40-86EA-23EAD85E3E51}" type="presOf" srcId="{D5794A71-DB08-EA49-A9B7-51219B7D33E3}" destId="{EA6D4369-E8D5-4B44-B41A-019F6D8559F8}" srcOrd="0" destOrd="0" presId="urn:microsoft.com/office/officeart/2005/8/layout/process1"/>
    <dgm:cxn modelId="{074EFFA6-7614-944F-8B01-039E065C6F7E}" type="presOf" srcId="{9607C036-4D2D-CA4F-897F-1F16C570257B}" destId="{E292692A-FE68-2F4B-95E1-00C41574FEDD}" srcOrd="0" destOrd="0" presId="urn:microsoft.com/office/officeart/2005/8/layout/process1"/>
    <dgm:cxn modelId="{A0DCBCB1-8ADF-E942-8D46-7BB9E6C753CE}" type="presOf" srcId="{BBB65DED-5B69-9945-A292-95C206750BA2}" destId="{E26D22C0-742E-AE4D-B9B8-1B819A763A03}" srcOrd="1" destOrd="0" presId="urn:microsoft.com/office/officeart/2005/8/layout/process1"/>
    <dgm:cxn modelId="{53D801B6-A23B-CF4C-BB1A-CE74C2CC1764}" type="presOf" srcId="{866A27DF-C435-264E-BCEC-CC470C2A4D50}" destId="{EE4ED4EC-8F9A-0C4D-AF0F-79D569B5F688}" srcOrd="0" destOrd="0" presId="urn:microsoft.com/office/officeart/2005/8/layout/process1"/>
    <dgm:cxn modelId="{097C7BBD-B1D2-3C45-A67C-1E7B2E150F5D}" srcId="{BBC79159-9093-3F49-BB11-6936E071E417}" destId="{9607C036-4D2D-CA4F-897F-1F16C570257B}" srcOrd="0" destOrd="0" parTransId="{C6BBF10F-B405-EA42-B455-3097EC4C6E93}" sibTransId="{A59190CC-AE7E-4045-98DA-3A2A8D824599}"/>
    <dgm:cxn modelId="{5B4D29EA-430A-AB4E-8626-799EEFBA947B}" type="presOf" srcId="{53B87CE5-452E-D840-93E9-2C0B8AEFA68D}" destId="{6F14AD53-E6DA-AA42-8DD6-B3203F4DACAC}" srcOrd="1" destOrd="0" presId="urn:microsoft.com/office/officeart/2005/8/layout/process1"/>
    <dgm:cxn modelId="{9BA6FAFD-1F53-DD4A-BB23-CAFD176C2E77}" srcId="{BBC79159-9093-3F49-BB11-6936E071E417}" destId="{8284622E-58DB-D343-AAC4-F84ABD772861}" srcOrd="3" destOrd="0" parTransId="{228DEFB4-C681-BF45-9977-8F01DD3CC2F8}" sibTransId="{780D57FE-520C-6C47-B7C3-E1DE7016D1A5}"/>
    <dgm:cxn modelId="{B172B0AE-190E-3944-980B-6ACB87258B3C}" type="presParOf" srcId="{7D5B6619-97A0-F444-94E4-1D8F12127B60}" destId="{E292692A-FE68-2F4B-95E1-00C41574FEDD}" srcOrd="0" destOrd="0" presId="urn:microsoft.com/office/officeart/2005/8/layout/process1"/>
    <dgm:cxn modelId="{29D09F14-A412-8940-A08D-156265BB76EB}" type="presParOf" srcId="{7D5B6619-97A0-F444-94E4-1D8F12127B60}" destId="{9BA9039D-CDCF-E144-9DCB-4C4B17D21C60}" srcOrd="1" destOrd="0" presId="urn:microsoft.com/office/officeart/2005/8/layout/process1"/>
    <dgm:cxn modelId="{955B17D7-B511-5B4D-9AA1-94C436EE7C08}" type="presParOf" srcId="{9BA9039D-CDCF-E144-9DCB-4C4B17D21C60}" destId="{25BA305C-A16D-C74C-8D2E-FB9BB7967296}" srcOrd="0" destOrd="0" presId="urn:microsoft.com/office/officeart/2005/8/layout/process1"/>
    <dgm:cxn modelId="{13E7CAF3-76BB-BB46-8961-AE9C3DC464C1}" type="presParOf" srcId="{7D5B6619-97A0-F444-94E4-1D8F12127B60}" destId="{EA6D4369-E8D5-4B44-B41A-019F6D8559F8}" srcOrd="2" destOrd="0" presId="urn:microsoft.com/office/officeart/2005/8/layout/process1"/>
    <dgm:cxn modelId="{57CFFC9F-BFA3-5646-87A3-EE3EC18EA75A}" type="presParOf" srcId="{7D5B6619-97A0-F444-94E4-1D8F12127B60}" destId="{68659787-B250-6646-9777-A64DAD648415}" srcOrd="3" destOrd="0" presId="urn:microsoft.com/office/officeart/2005/8/layout/process1"/>
    <dgm:cxn modelId="{65D71A1A-2EA6-7C45-8AA0-F95D5BCF1CE7}" type="presParOf" srcId="{68659787-B250-6646-9777-A64DAD648415}" destId="{E26D22C0-742E-AE4D-B9B8-1B819A763A03}" srcOrd="0" destOrd="0" presId="urn:microsoft.com/office/officeart/2005/8/layout/process1"/>
    <dgm:cxn modelId="{9C187973-0E47-AE4D-8E8E-4E055DDDA36A}" type="presParOf" srcId="{7D5B6619-97A0-F444-94E4-1D8F12127B60}" destId="{EE4ED4EC-8F9A-0C4D-AF0F-79D569B5F688}" srcOrd="4" destOrd="0" presId="urn:microsoft.com/office/officeart/2005/8/layout/process1"/>
    <dgm:cxn modelId="{53E17AC0-D3D3-5548-A51C-916F92DA9F4B}" type="presParOf" srcId="{7D5B6619-97A0-F444-94E4-1D8F12127B60}" destId="{C948D7D6-E716-4A45-82CD-F46CDBA95038}" srcOrd="5" destOrd="0" presId="urn:microsoft.com/office/officeart/2005/8/layout/process1"/>
    <dgm:cxn modelId="{49DDFEAD-88BB-374C-84E7-7F81152FA003}" type="presParOf" srcId="{C948D7D6-E716-4A45-82CD-F46CDBA95038}" destId="{6F14AD53-E6DA-AA42-8DD6-B3203F4DACAC}" srcOrd="0" destOrd="0" presId="urn:microsoft.com/office/officeart/2005/8/layout/process1"/>
    <dgm:cxn modelId="{598589D8-B8D0-F447-83E3-746E41138B9C}" type="presParOf" srcId="{7D5B6619-97A0-F444-94E4-1D8F12127B60}" destId="{DF264B1E-CF73-4249-930A-8F0D2857FF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92692A-FE68-2F4B-95E1-00C41574FEDD}">
      <dsp:nvSpPr>
        <dsp:cNvPr id="0" name=""/>
        <dsp:cNvSpPr/>
      </dsp:nvSpPr>
      <dsp:spPr>
        <a:xfrm>
          <a:off x="6057" y="2894255"/>
          <a:ext cx="2648379" cy="211042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Original Expense Comments</a:t>
          </a:r>
        </a:p>
      </dsp:txBody>
      <dsp:txXfrm>
        <a:off x="67869" y="2956067"/>
        <a:ext cx="2524755" cy="1986803"/>
      </dsp:txXfrm>
    </dsp:sp>
    <dsp:sp modelId="{9BA9039D-CDCF-E144-9DCB-4C4B17D21C60}">
      <dsp:nvSpPr>
        <dsp:cNvPr id="0" name=""/>
        <dsp:cNvSpPr/>
      </dsp:nvSpPr>
      <dsp:spPr>
        <a:xfrm>
          <a:off x="2919274" y="3621070"/>
          <a:ext cx="561456" cy="656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919274" y="3752430"/>
        <a:ext cx="393019" cy="394078"/>
      </dsp:txXfrm>
    </dsp:sp>
    <dsp:sp modelId="{EA6D4369-E8D5-4B44-B41A-019F6D8559F8}">
      <dsp:nvSpPr>
        <dsp:cNvPr id="0" name=""/>
        <dsp:cNvSpPr/>
      </dsp:nvSpPr>
      <dsp:spPr>
        <a:xfrm>
          <a:off x="3713788" y="2894255"/>
          <a:ext cx="2648379" cy="2110427"/>
        </a:xfrm>
        <a:prstGeom prst="roundRect">
          <a:avLst>
            <a:gd name="adj" fmla="val 10000"/>
          </a:avLst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Tidy Expense Comments</a:t>
          </a:r>
        </a:p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 dirty="0"/>
        </a:p>
      </dsp:txBody>
      <dsp:txXfrm>
        <a:off x="3775600" y="2956067"/>
        <a:ext cx="2524755" cy="1986803"/>
      </dsp:txXfrm>
    </dsp:sp>
    <dsp:sp modelId="{68659787-B250-6646-9777-A64DAD648415}">
      <dsp:nvSpPr>
        <dsp:cNvPr id="0" name=""/>
        <dsp:cNvSpPr/>
      </dsp:nvSpPr>
      <dsp:spPr>
        <a:xfrm>
          <a:off x="6627005" y="3621070"/>
          <a:ext cx="561456" cy="656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627005" y="3752430"/>
        <a:ext cx="393019" cy="394078"/>
      </dsp:txXfrm>
    </dsp:sp>
    <dsp:sp modelId="{EE4ED4EC-8F9A-0C4D-AF0F-79D569B5F688}">
      <dsp:nvSpPr>
        <dsp:cNvPr id="0" name=""/>
        <dsp:cNvSpPr/>
      </dsp:nvSpPr>
      <dsp:spPr>
        <a:xfrm>
          <a:off x="7421519" y="2894255"/>
          <a:ext cx="2648379" cy="2110427"/>
        </a:xfrm>
        <a:prstGeom prst="roundRect">
          <a:avLst>
            <a:gd name="adj" fmla="val 10000"/>
          </a:avLst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Summarized</a:t>
          </a:r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Comment Text</a:t>
          </a:r>
        </a:p>
      </dsp:txBody>
      <dsp:txXfrm>
        <a:off x="7483331" y="2956067"/>
        <a:ext cx="2524755" cy="1986803"/>
      </dsp:txXfrm>
    </dsp:sp>
    <dsp:sp modelId="{C948D7D6-E716-4A45-82CD-F46CDBA95038}">
      <dsp:nvSpPr>
        <dsp:cNvPr id="0" name=""/>
        <dsp:cNvSpPr/>
      </dsp:nvSpPr>
      <dsp:spPr>
        <a:xfrm>
          <a:off x="10334736" y="3621070"/>
          <a:ext cx="561456" cy="656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10334736" y="3752430"/>
        <a:ext cx="393019" cy="394078"/>
      </dsp:txXfrm>
    </dsp:sp>
    <dsp:sp modelId="{DF264B1E-CF73-4249-930A-8F0D2857FF4F}">
      <dsp:nvSpPr>
        <dsp:cNvPr id="0" name=""/>
        <dsp:cNvSpPr/>
      </dsp:nvSpPr>
      <dsp:spPr>
        <a:xfrm>
          <a:off x="11129250" y="2894255"/>
          <a:ext cx="2648379" cy="2110427"/>
        </a:xfrm>
        <a:prstGeom prst="roundRect">
          <a:avLst>
            <a:gd name="adj" fmla="val 1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Visualizations</a:t>
          </a:r>
        </a:p>
      </dsp:txBody>
      <dsp:txXfrm>
        <a:off x="11191062" y="2956067"/>
        <a:ext cx="2524755" cy="19868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tiff>
</file>

<file path=ppt/media/image11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7163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F3E05-4C92-DE42-B9A6-917E5C260A1D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8250" y="1162050"/>
            <a:ext cx="4527550" cy="31353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88" y="4470400"/>
            <a:ext cx="5603875" cy="36591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4913"/>
            <a:ext cx="3035300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7163" y="8824913"/>
            <a:ext cx="3035300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978BA-22A6-8D49-99B8-6A83D2059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73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1pPr>
    <a:lvl2pPr marL="359222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2pPr>
    <a:lvl3pPr marL="718444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3pPr>
    <a:lvl4pPr marL="1077666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4pPr>
    <a:lvl5pPr marL="1436888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5pPr>
    <a:lvl6pPr marL="1796110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6pPr>
    <a:lvl7pPr marL="2155332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7pPr>
    <a:lvl8pPr marL="2514554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8pPr>
    <a:lvl9pPr marL="2873776" algn="l" defTabSz="718444" rtl="0" eaLnBrk="1" latinLnBrk="0" hangingPunct="1">
      <a:defRPr sz="94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38250" y="1162050"/>
            <a:ext cx="452755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978BA-22A6-8D49-99B8-6A83D20590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76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34671000" y="0"/>
            <a:ext cx="990600" cy="3028950"/>
          </a:xfrm>
          <a:prstGeom prst="rect">
            <a:avLst/>
          </a:prstGeom>
          <a:solidFill>
            <a:srgbClr val="B011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6" name="Picture 16" descr="PosterTemplateCopyrigh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5903" y="24431626"/>
            <a:ext cx="2134395" cy="165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tangle 16"/>
          <p:cNvSpPr/>
          <p:nvPr userDrawn="1"/>
        </p:nvSpPr>
        <p:spPr>
          <a:xfrm flipH="1">
            <a:off x="34671000" y="22451444"/>
            <a:ext cx="990600" cy="2218307"/>
          </a:xfrm>
          <a:prstGeom prst="rect">
            <a:avLst/>
          </a:prstGeom>
          <a:solidFill>
            <a:srgbClr val="B011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2" name="Picture 1" descr="PPT Header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661600" cy="3038475"/>
          </a:xfrm>
          <a:prstGeom prst="rect">
            <a:avLst/>
          </a:prstGeom>
        </p:spPr>
      </p:pic>
      <p:pic>
        <p:nvPicPr>
          <p:cNvPr id="3" name="Picture 2" descr="PPT Footer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31375"/>
            <a:ext cx="356616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44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66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3080" y="988697"/>
            <a:ext cx="32095440" cy="4114800"/>
          </a:xfrm>
          <a:prstGeom prst="rect">
            <a:avLst/>
          </a:prstGeom>
        </p:spPr>
        <p:txBody>
          <a:bodyPr vert="horz" lIns="329128" tIns="164564" rIns="329128" bIns="164564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3080" y="5760724"/>
            <a:ext cx="32095440" cy="16293467"/>
          </a:xfrm>
          <a:prstGeom prst="rect">
            <a:avLst/>
          </a:prstGeom>
        </p:spPr>
        <p:txBody>
          <a:bodyPr vert="horz" lIns="329128" tIns="164564" rIns="329128" bIns="16456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83080" y="22882862"/>
            <a:ext cx="8321040" cy="131445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l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4380" y="22882862"/>
            <a:ext cx="11292840" cy="131445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ctr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557480" y="22882862"/>
            <a:ext cx="8321040" cy="1314450"/>
          </a:xfrm>
          <a:prstGeom prst="rect">
            <a:avLst/>
          </a:prstGeom>
        </p:spPr>
        <p:txBody>
          <a:bodyPr vert="horz" lIns="329128" tIns="164564" rIns="329128" bIns="164564" rtlCol="0" anchor="ctr"/>
          <a:lstStyle>
            <a:lvl1pPr algn="r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2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2468445" rtl="0" eaLnBrk="1" latinLnBrk="0" hangingPunct="1"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30" indent="-257130" algn="l" defTabSz="2468445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259" indent="-257130" algn="l" defTabSz="2468445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771389" indent="-257130" algn="l" defTabSz="2468445" rtl="0" eaLnBrk="1" latinLnBrk="0" hangingPunct="1">
        <a:spcBef>
          <a:spcPct val="20000"/>
        </a:spcBef>
        <a:buFont typeface="Arial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028519" indent="-257130" algn="l" defTabSz="2468445" rtl="0" eaLnBrk="1" latinLnBrk="0" hangingPunct="1">
        <a:spcBef>
          <a:spcPct val="20000"/>
        </a:spcBef>
        <a:buFont typeface="Arial" pitchFamily="34" charset="0"/>
        <a:buChar char="–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1285649" indent="-257130" algn="l" defTabSz="2468445" rtl="0" eaLnBrk="1" latinLnBrk="0" hangingPunct="1">
        <a:spcBef>
          <a:spcPct val="20000"/>
        </a:spcBef>
        <a:buFont typeface="Arial" pitchFamily="34" charset="0"/>
        <a:buChar char="»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6788225" indent="-617111" algn="l" defTabSz="2468445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022448" indent="-617111" algn="l" defTabSz="2468445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256669" indent="-617111" algn="l" defTabSz="2468445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490891" indent="-617111" algn="l" defTabSz="2468445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34223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68445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702668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936891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171113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405335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639559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873782" algn="l" defTabSz="24684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13" Type="http://schemas.openxmlformats.org/officeDocument/2006/relationships/diagramColors" Target="../diagrams/colors1.xml"/><Relationship Id="rId3" Type="http://schemas.openxmlformats.org/officeDocument/2006/relationships/image" Target="../media/image4.png"/><Relationship Id="rId7" Type="http://schemas.openxmlformats.org/officeDocument/2006/relationships/image" Target="../media/image7.tiff"/><Relationship Id="rId12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11" Type="http://schemas.openxmlformats.org/officeDocument/2006/relationships/diagramLayout" Target="../diagrams/layout1.xml"/><Relationship Id="rId5" Type="http://schemas.microsoft.com/office/2007/relationships/hdphoto" Target="../media/hdphoto1.wdp"/><Relationship Id="rId15" Type="http://schemas.openxmlformats.org/officeDocument/2006/relationships/image" Target="../media/image10.tiff"/><Relationship Id="rId10" Type="http://schemas.openxmlformats.org/officeDocument/2006/relationships/diagramData" Target="../diagrams/data1.xml"/><Relationship Id="rId4" Type="http://schemas.openxmlformats.org/officeDocument/2006/relationships/image" Target="../media/image5.png"/><Relationship Id="rId9" Type="http://schemas.openxmlformats.org/officeDocument/2006/relationships/image" Target="../media/image9.tiff"/><Relationship Id="rId14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EA7742A7-A0DF-9040-A075-E21014381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56004"/>
              </p:ext>
            </p:extLst>
          </p:nvPr>
        </p:nvGraphicFramePr>
        <p:xfrm>
          <a:off x="705709" y="11822047"/>
          <a:ext cx="9662780" cy="3857246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9662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5017">
                <a:tc>
                  <a:txBody>
                    <a:bodyPr/>
                    <a:lstStyle/>
                    <a:p>
                      <a:pPr marL="0" marR="0" lvl="0" indent="0" algn="ctr" defTabSz="32912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/>
                        <a:t>BACKGROUND ON THE PROBLEM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2229">
                <a:tc>
                  <a:txBody>
                    <a:bodyPr/>
                    <a:lstStyle/>
                    <a:p>
                      <a:pPr marL="0" marR="0" indent="0" algn="just" defTabSz="32912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tx1"/>
                        </a:solidFill>
                        <a:latin typeface="+mn-lt"/>
                        <a:cs typeface="Calibri"/>
                      </a:endParaRP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966798"/>
              </p:ext>
            </p:extLst>
          </p:nvPr>
        </p:nvGraphicFramePr>
        <p:xfrm>
          <a:off x="10715626" y="3260815"/>
          <a:ext cx="13887449" cy="1012874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3887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5017">
                <a:tc>
                  <a:txBody>
                    <a:bodyPr/>
                    <a:lstStyle/>
                    <a:p>
                      <a:pPr marL="0" marR="0" lvl="0" indent="0" algn="ctr" defTabSz="32912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/>
                        <a:t>DATA &amp; VISUALIZATIONS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857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5457825" y="326448"/>
            <a:ext cx="22402800" cy="1627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2853" tIns="257132" rIns="102853" bIns="257132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5400" b="1" i="1" baseline="30000" dirty="0">
                <a:solidFill>
                  <a:schemeClr val="bg1"/>
                </a:solidFill>
                <a:latin typeface="+mn-lt"/>
              </a:rPr>
              <a:t>Anomaly Detection On Travel and Expenses (T&amp;E)</a:t>
            </a:r>
          </a:p>
          <a:p>
            <a:pPr algn="ctr" eaLnBrk="1" hangingPunct="1"/>
            <a:r>
              <a:rPr lang="en-US" sz="5400" b="1" i="1" baseline="30000" dirty="0">
                <a:solidFill>
                  <a:schemeClr val="bg1"/>
                </a:solidFill>
                <a:latin typeface="+mn-lt"/>
              </a:rPr>
              <a:t>For Becton Dickinson</a:t>
            </a: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4551677" y="1852891"/>
            <a:ext cx="24688800" cy="128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2853" tIns="102853" rIns="102853" bIns="102853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3000" dirty="0">
                <a:solidFill>
                  <a:srgbClr val="FFFFFF"/>
                </a:solidFill>
                <a:latin typeface="+mn-lt"/>
              </a:rPr>
              <a:t>Aditi Kulkarni, Wanfei Luo 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152794"/>
              </p:ext>
            </p:extLst>
          </p:nvPr>
        </p:nvGraphicFramePr>
        <p:xfrm>
          <a:off x="717890" y="3257550"/>
          <a:ext cx="9740560" cy="3857246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9740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5017"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INTRODUCTION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2229">
                <a:tc>
                  <a:txBody>
                    <a:bodyPr/>
                    <a:lstStyle/>
                    <a:p>
                      <a:pPr marL="0" marR="0" indent="0" algn="just" defTabSz="32912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tx1"/>
                        </a:solidFill>
                        <a:latin typeface="+mn-lt"/>
                        <a:cs typeface="Calibri"/>
                      </a:endParaRP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8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842294"/>
              </p:ext>
            </p:extLst>
          </p:nvPr>
        </p:nvGraphicFramePr>
        <p:xfrm>
          <a:off x="25203151" y="15942887"/>
          <a:ext cx="8796551" cy="4133263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8796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81454"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CONCLUSIONS AND DIRECTIONS FOR FUTURE</a:t>
                      </a:r>
                      <a:r>
                        <a:rPr lang="en-US" sz="3300" baseline="0" dirty="0"/>
                        <a:t> RESEARCH</a:t>
                      </a:r>
                      <a:endParaRPr lang="en-US" sz="3300" dirty="0"/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1809">
                <a:tc>
                  <a:txBody>
                    <a:bodyPr/>
                    <a:lstStyle/>
                    <a:p>
                      <a:pPr eaLnBrk="1" hangingPunct="1"/>
                      <a:endParaRPr lang="en-US" sz="2400" i="0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916"/>
              </p:ext>
            </p:extLst>
          </p:nvPr>
        </p:nvGraphicFramePr>
        <p:xfrm>
          <a:off x="793725" y="19021474"/>
          <a:ext cx="9662780" cy="1495376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9662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0535">
                <a:tc>
                  <a:txBody>
                    <a:bodyPr/>
                    <a:lstStyle/>
                    <a:p>
                      <a:pPr algn="ctr"/>
                      <a:r>
                        <a:rPr lang="en-US" sz="2700" dirty="0"/>
                        <a:t>APPROACH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4841">
                <a:tc>
                  <a:txBody>
                    <a:bodyPr/>
                    <a:lstStyle/>
                    <a:p>
                      <a:pPr marL="685800" indent="-685800" eaLnBrk="1" hangingPunct="1">
                        <a:buFont typeface="Arial" panose="020B0604020202020204" pitchFamily="34" charset="0"/>
                        <a:buChar char="•"/>
                      </a:pPr>
                      <a:endParaRPr lang="en-US" sz="38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054755"/>
              </p:ext>
            </p:extLst>
          </p:nvPr>
        </p:nvGraphicFramePr>
        <p:xfrm>
          <a:off x="24860250" y="3211831"/>
          <a:ext cx="8796551" cy="151391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8796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5017"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RESULTS &amp; CONSLUSION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8893">
                <a:tc>
                  <a:txBody>
                    <a:bodyPr/>
                    <a:lstStyle/>
                    <a:p>
                      <a:pPr eaLnBrk="1" hangingPunct="1"/>
                      <a:endParaRPr lang="en-US" sz="2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  <a:p>
                      <a:endParaRPr lang="en-US" sz="2400" dirty="0"/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8" name="Text Box 1"/>
          <p:cNvSpPr txBox="1"/>
          <p:nvPr/>
        </p:nvSpPr>
        <p:spPr>
          <a:xfrm>
            <a:off x="11772900" y="16630649"/>
            <a:ext cx="4886325" cy="342900"/>
          </a:xfrm>
          <a:prstGeom prst="rect">
            <a:avLst/>
          </a:prstGeom>
          <a:solidFill>
            <a:prstClr val="white"/>
          </a:solidFill>
          <a:ln>
            <a:noFill/>
          </a:ln>
          <a:effectLst/>
          <a:extLst>
            <a:ext uri="{C572A759-6A51-4108-AA02-DFA0A04FC94B}">
              <ma14:wrappingTextBoxFlag xmlns="" xmlns:ma14="http://schemas.microsoft.com/office/mac/drawingml/2011/main"/>
            </a:ext>
          </a:extLst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750"/>
              </a:spcAft>
            </a:pPr>
            <a:endParaRPr lang="en-US" sz="675" b="1" dirty="0">
              <a:latin typeface="Times New Roman"/>
              <a:ea typeface="ＭＳ 明朝"/>
              <a:cs typeface="Times New Roman"/>
            </a:endParaRPr>
          </a:p>
        </p:txBody>
      </p:sp>
      <p:sp>
        <p:nvSpPr>
          <p:cNvPr id="29" name="Text Box 1"/>
          <p:cNvSpPr txBox="1"/>
          <p:nvPr/>
        </p:nvSpPr>
        <p:spPr>
          <a:xfrm>
            <a:off x="15230475" y="16916400"/>
            <a:ext cx="2857500" cy="2286000"/>
          </a:xfrm>
          <a:prstGeom prst="rect">
            <a:avLst/>
          </a:prstGeom>
          <a:solidFill>
            <a:prstClr val="white"/>
          </a:solidFill>
          <a:ln>
            <a:noFill/>
          </a:ln>
          <a:effectLst/>
          <a:extLst>
            <a:ext uri="{C572A759-6A51-4108-AA02-DFA0A04FC94B}">
              <ma14:wrappingTextBoxFlag xmlns="" xmlns:ma14="http://schemas.microsoft.com/office/mac/drawingml/2011/main"/>
            </a:ext>
          </a:extLst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750"/>
              </a:spcAft>
            </a:pPr>
            <a:endParaRPr lang="en-US" sz="675" b="1" dirty="0">
              <a:latin typeface="Times New Roman"/>
              <a:ea typeface="ＭＳ 明朝"/>
              <a:cs typeface="Times New Roman"/>
            </a:endParaRPr>
          </a:p>
        </p:txBody>
      </p:sp>
      <p:sp>
        <p:nvSpPr>
          <p:cNvPr id="33" name="Text Box 1"/>
          <p:cNvSpPr txBox="1"/>
          <p:nvPr/>
        </p:nvSpPr>
        <p:spPr>
          <a:xfrm>
            <a:off x="20117131" y="17945099"/>
            <a:ext cx="4114800" cy="1771650"/>
          </a:xfrm>
          <a:prstGeom prst="rect">
            <a:avLst/>
          </a:prstGeom>
          <a:solidFill>
            <a:prstClr val="white"/>
          </a:solidFill>
          <a:ln>
            <a:noFill/>
          </a:ln>
          <a:effectLst/>
          <a:extLst>
            <a:ext uri="{C572A759-6A51-4108-AA02-DFA0A04FC94B}">
              <ma14:wrappingTextBoxFlag xmlns="" xmlns:ma14="http://schemas.microsoft.com/office/mac/drawingml/2011/main"/>
            </a:ext>
          </a:extLst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750"/>
              </a:spcAft>
            </a:pPr>
            <a:endParaRPr lang="en-US" sz="675" b="1" dirty="0">
              <a:latin typeface="Times New Roman"/>
              <a:ea typeface="ＭＳ 明朝"/>
              <a:cs typeface="Times New Roman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25DFD83-279B-8442-BE47-C12775635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918" y="355202"/>
            <a:ext cx="5420564" cy="25733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7162DC-6445-BA4B-8A91-6C28C436BF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283" y1="39688" x2="50283" y2="45754"/>
                        <a14:foregroundMark x1="50283" y1="45754" x2="50755" y2="47314"/>
                        <a14:foregroundMark x1="67264" y1="38302" x2="67264" y2="41768"/>
                        <a14:foregroundMark x1="38868" y1="47314" x2="38868" y2="473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7890" y="-592275"/>
            <a:ext cx="8230344" cy="4472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BE9AF6-7B3F-8545-9127-203A2DC3B69D}"/>
              </a:ext>
            </a:extLst>
          </p:cNvPr>
          <p:cNvSpPr txBox="1"/>
          <p:nvPr/>
        </p:nvSpPr>
        <p:spPr>
          <a:xfrm>
            <a:off x="793724" y="19806462"/>
            <a:ext cx="9574765" cy="263149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000000"/>
                </a:solidFill>
                <a:cs typeface="Calibri"/>
              </a:rPr>
              <a:t>Tool: R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000000"/>
                </a:solidFill>
                <a:cs typeface="Calibri"/>
              </a:rPr>
              <a:t>Data cleaning and feature selection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000000"/>
                </a:solidFill>
                <a:cs typeface="Calibri"/>
              </a:rPr>
              <a:t>Data Visualizations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000000"/>
                </a:solidFill>
                <a:cs typeface="Calibri"/>
              </a:rPr>
              <a:t>Infer insights from visualizations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300" dirty="0">
                <a:solidFill>
                  <a:srgbClr val="000000"/>
                </a:solidFill>
                <a:cs typeface="Calibri"/>
              </a:rPr>
              <a:t>Text mining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BEB52F-57E5-1744-A155-7179114E4B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6558" y="5527351"/>
            <a:ext cx="7033015" cy="4328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4F12F6-4731-494A-B02D-7A81DA224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34060" y="5537371"/>
            <a:ext cx="7033016" cy="4328009"/>
          </a:xfrm>
          <a:prstGeom prst="rect">
            <a:avLst/>
          </a:prstGeom>
        </p:spPr>
      </p:pic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5FFF6A6-CD7D-8F4C-A948-ADF855B60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119773"/>
              </p:ext>
            </p:extLst>
          </p:nvPr>
        </p:nvGraphicFramePr>
        <p:xfrm>
          <a:off x="10613193" y="16808242"/>
          <a:ext cx="14433194" cy="2489982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44331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5017">
                <a:tc>
                  <a:txBody>
                    <a:bodyPr/>
                    <a:lstStyle/>
                    <a:p>
                      <a:pPr algn="ctr"/>
                      <a:r>
                        <a:rPr lang="en-US" sz="3300" dirty="0"/>
                        <a:t>METHODOLOGY</a:t>
                      </a:r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11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4965">
                <a:tc>
                  <a:txBody>
                    <a:bodyPr/>
                    <a:lstStyle/>
                    <a:p>
                      <a:pPr eaLnBrk="1" hangingPunct="1"/>
                      <a:endParaRPr lang="en-US" sz="2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  <a:p>
                      <a:pPr eaLnBrk="1" hangingPunct="1"/>
                      <a:endParaRPr lang="en-US" sz="2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  <a:p>
                      <a:pPr eaLnBrk="1" hangingPunct="1"/>
                      <a:endParaRPr lang="en-US" sz="2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  <a:p>
                      <a:pPr eaLnBrk="1" hangingPunct="1"/>
                      <a:endParaRPr lang="en-US" sz="2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  <a:p>
                      <a:endParaRPr lang="en-US" sz="2400" dirty="0"/>
                    </a:p>
                  </a:txBody>
                  <a:tcPr marL="68580" marR="68580" marT="34290" marB="34290">
                    <a:lnT w="19050" cap="flat" cmpd="sng" algn="ctr">
                      <a:solidFill>
                        <a:srgbClr val="8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85A765F9-393E-4A46-91BF-A1E0A1B928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24797" y="11094004"/>
            <a:ext cx="7009264" cy="43280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CEFC72-1EDB-CF4C-B45E-E3F49578C3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745090" y="11057783"/>
            <a:ext cx="7128360" cy="4511816"/>
          </a:xfrm>
          <a:prstGeom prst="rect">
            <a:avLst/>
          </a:prstGeom>
        </p:spPr>
      </p:pic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D7733029-E792-BA44-9A69-824718850D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486077"/>
              </p:ext>
            </p:extLst>
          </p:nvPr>
        </p:nvGraphicFramePr>
        <p:xfrm>
          <a:off x="10938957" y="15733265"/>
          <a:ext cx="13783687" cy="78989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C71CB53A-1D2D-B64A-BD70-7E5F4C066C5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464989" y="5440710"/>
            <a:ext cx="7660685" cy="473024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990F15-000A-E844-AE18-8F8C537F6E7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4877894" y="10442313"/>
            <a:ext cx="8268676" cy="5107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51DFCB-62D3-7849-A46E-9BF7A06B35A0}"/>
              </a:ext>
            </a:extLst>
          </p:cNvPr>
          <p:cNvSpPr txBox="1"/>
          <p:nvPr/>
        </p:nvSpPr>
        <p:spPr>
          <a:xfrm>
            <a:off x="25203151" y="20302752"/>
            <a:ext cx="8825332" cy="17543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/>
              <a:t>We design to apply </a:t>
            </a:r>
            <a:r>
              <a:rPr lang="en-US" sz="3600" b="1" dirty="0"/>
              <a:t>sentiment analysis</a:t>
            </a:r>
            <a:r>
              <a:rPr lang="en-US" sz="3600" dirty="0"/>
              <a:t> as the next step to further explore</a:t>
            </a:r>
            <a:r>
              <a:rPr lang="zh-CN" altLang="en-US" sz="3600" dirty="0"/>
              <a:t> </a:t>
            </a:r>
            <a:r>
              <a:rPr lang="en-US" altLang="zh-CN" sz="3600" dirty="0"/>
              <a:t>and predict</a:t>
            </a:r>
            <a:r>
              <a:rPr lang="en-US" sz="3600" dirty="0"/>
              <a:t> the anomalous T&amp;E expenses.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D201E-3D87-CF4B-A178-291708681A85}"/>
              </a:ext>
            </a:extLst>
          </p:cNvPr>
          <p:cNvSpPr txBox="1"/>
          <p:nvPr/>
        </p:nvSpPr>
        <p:spPr>
          <a:xfrm>
            <a:off x="15394535" y="10182584"/>
            <a:ext cx="4469492" cy="62324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sz="3450" dirty="0"/>
              <a:t>Self-Meal and HCP Meal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6A06C0-36B1-9A4C-8949-D467A64D8D16}"/>
              </a:ext>
            </a:extLst>
          </p:cNvPr>
          <p:cNvSpPr txBox="1"/>
          <p:nvPr/>
        </p:nvSpPr>
        <p:spPr>
          <a:xfrm>
            <a:off x="25417788" y="3950387"/>
            <a:ext cx="8001000" cy="115416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60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3450" dirty="0"/>
              <a:t>Text mining</a:t>
            </a:r>
          </a:p>
          <a:p>
            <a:pPr algn="ctr"/>
            <a:r>
              <a:rPr lang="en-US" sz="3450" dirty="0"/>
              <a:t>T&amp;E expense com</a:t>
            </a:r>
            <a:r>
              <a:rPr lang="en-US" altLang="zh-CN" sz="3450" dirty="0"/>
              <a:t>ments vs. </a:t>
            </a:r>
            <a:r>
              <a:rPr lang="en-US" altLang="zh-CN" sz="3450" dirty="0" err="1"/>
              <a:t>BD_Keywords</a:t>
            </a:r>
            <a:endParaRPr lang="en-US" sz="34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85D224-510B-0E4E-BA5E-9EAB1AAB7177}"/>
              </a:ext>
            </a:extLst>
          </p:cNvPr>
          <p:cNvSpPr txBox="1"/>
          <p:nvPr/>
        </p:nvSpPr>
        <p:spPr>
          <a:xfrm>
            <a:off x="15668362" y="4237725"/>
            <a:ext cx="3921842" cy="623248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sz="3450" dirty="0">
                <a:solidFill>
                  <a:schemeClr val="bg1"/>
                </a:solidFill>
              </a:rPr>
              <a:t> Travel and Expenses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69E26F8-2CD1-1E46-981B-27526305CB8A}"/>
              </a:ext>
            </a:extLst>
          </p:cNvPr>
          <p:cNvSpPr/>
          <p:nvPr/>
        </p:nvSpPr>
        <p:spPr>
          <a:xfrm>
            <a:off x="717891" y="3978459"/>
            <a:ext cx="9680424" cy="3766349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buClr>
                <a:schemeClr val="dk1"/>
              </a:buClr>
              <a:buSzPts val="1100"/>
            </a:pPr>
            <a:endParaRPr lang="en-US" sz="3600" dirty="0">
              <a:solidFill>
                <a:schemeClr val="dk1"/>
              </a:solidFill>
              <a:ea typeface="Arial"/>
              <a:cs typeface="Arial"/>
            </a:endParaRPr>
          </a:p>
          <a:p>
            <a:pPr lvl="0" algn="ctr">
              <a:buClr>
                <a:schemeClr val="dk1"/>
              </a:buClr>
              <a:buSzPts val="1100"/>
            </a:pPr>
            <a:r>
              <a:rPr lang="en-US" sz="3600" dirty="0">
                <a:solidFill>
                  <a:schemeClr val="dk1"/>
                </a:solidFill>
                <a:ea typeface="Arial"/>
                <a:cs typeface="Arial"/>
              </a:rPr>
              <a:t>Becton Dickinson (BD) is an American medical technology company that manufactures and sells medical devices, instrument systems, and reagents in more than 50 countries with 50,000 employees.</a:t>
            </a:r>
          </a:p>
          <a:p>
            <a:pPr algn="ctr"/>
            <a:endParaRPr lang="en-US" sz="3000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5F148EE-E437-E642-A1E0-3C573C59640C}"/>
              </a:ext>
            </a:extLst>
          </p:cNvPr>
          <p:cNvSpPr/>
          <p:nvPr/>
        </p:nvSpPr>
        <p:spPr>
          <a:xfrm>
            <a:off x="717890" y="8158794"/>
            <a:ext cx="9662780" cy="3279913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dk1"/>
                </a:solidFill>
                <a:ea typeface="Arial"/>
                <a:cs typeface="Arial"/>
              </a:rPr>
              <a:t>In this project we are looking at the expenses to try and identify the problem areas using predictive analytics on travel and expense data.</a:t>
            </a:r>
            <a:endParaRPr lang="en-US" sz="3600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B06E9C76-6A8B-7448-A1D5-9F93BEBF8A5A}"/>
              </a:ext>
            </a:extLst>
          </p:cNvPr>
          <p:cNvSpPr/>
          <p:nvPr/>
        </p:nvSpPr>
        <p:spPr>
          <a:xfrm>
            <a:off x="717891" y="12793471"/>
            <a:ext cx="9662780" cy="191088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2700" u="sng" dirty="0">
                <a:latin typeface="Alegreya"/>
                <a:ea typeface="Alegreya"/>
                <a:cs typeface="Alegreya"/>
                <a:sym typeface="Alegreya"/>
              </a:rPr>
              <a:t>List of anomalies we detected the problem within:</a:t>
            </a:r>
          </a:p>
          <a:p>
            <a:pPr marL="685796" lvl="1" indent="-342899">
              <a:buClr>
                <a:schemeClr val="dk1"/>
              </a:buClr>
              <a:buSzPts val="3600"/>
              <a:buFont typeface="Alegreya"/>
              <a:buChar char="o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A large amount of dinners </a:t>
            </a:r>
          </a:p>
          <a:p>
            <a:pPr marL="685796" lvl="1" indent="-342899">
              <a:buClr>
                <a:schemeClr val="dk1"/>
              </a:buClr>
              <a:buSzPts val="3600"/>
              <a:buFont typeface="Alegreya"/>
              <a:buChar char="o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Gift cards</a:t>
            </a:r>
          </a:p>
          <a:p>
            <a:pPr marL="685796" lvl="1" indent="-342899">
              <a:buClr>
                <a:schemeClr val="dk1"/>
              </a:buClr>
              <a:buSzPts val="3600"/>
              <a:buFont typeface="Alegreya"/>
              <a:buChar char="o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Charges not approved on the BD T&amp;E Policies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2A6AF78-EFBC-944E-8BF7-F8D8BF5754AA}"/>
              </a:ext>
            </a:extLst>
          </p:cNvPr>
          <p:cNvSpPr/>
          <p:nvPr/>
        </p:nvSpPr>
        <p:spPr>
          <a:xfrm>
            <a:off x="735534" y="14784405"/>
            <a:ext cx="9662780" cy="110603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2700" u="sng" dirty="0">
                <a:latin typeface="Alegreya"/>
                <a:ea typeface="Alegreya"/>
                <a:cs typeface="Alegreya"/>
                <a:sym typeface="Alegreya"/>
              </a:rPr>
              <a:t>Data embedded in: </a:t>
            </a:r>
          </a:p>
          <a:p>
            <a:pPr marL="685796" lvl="1" indent="-342899">
              <a:buClr>
                <a:schemeClr val="dk1"/>
              </a:buClr>
              <a:buSzPts val="3600"/>
              <a:buFont typeface="Alegreya"/>
              <a:buChar char="o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Excel Transactions of 1.2M records per year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7BE07346-E5A8-3240-B840-EB3676539A01}"/>
              </a:ext>
            </a:extLst>
          </p:cNvPr>
          <p:cNvSpPr/>
          <p:nvPr/>
        </p:nvSpPr>
        <p:spPr>
          <a:xfrm>
            <a:off x="762440" y="15970486"/>
            <a:ext cx="9662780" cy="287199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2700" u="sng" dirty="0">
                <a:latin typeface="Alegreya"/>
                <a:ea typeface="Alegreya"/>
                <a:cs typeface="Alegreya"/>
                <a:sym typeface="Alegreya"/>
              </a:rPr>
              <a:t>Why are we using R?</a:t>
            </a:r>
          </a:p>
          <a:p>
            <a:pPr marL="342899" indent="-342899">
              <a:buClr>
                <a:schemeClr val="dk1"/>
              </a:buClr>
              <a:buSzPts val="3600"/>
              <a:buFont typeface="Alegreya"/>
              <a:buAutoNum type="arabicPeriod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collects raw data that does not transfer to an analytical tool with an integrated anomaly detection system,</a:t>
            </a:r>
          </a:p>
          <a:p>
            <a:pPr marL="342899" indent="-342899">
              <a:buClr>
                <a:schemeClr val="dk1"/>
              </a:buClr>
              <a:buSzPts val="3600"/>
              <a:buFont typeface="Alegreya"/>
              <a:buAutoNum type="arabicPeriod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want to choose and combine algorithms in order to determine anomalies,</a:t>
            </a:r>
          </a:p>
          <a:p>
            <a:pPr marL="342899" indent="-342899">
              <a:buClr>
                <a:schemeClr val="dk1"/>
              </a:buClr>
              <a:buSzPts val="3600"/>
              <a:buFont typeface="Alegreya"/>
              <a:buAutoNum type="arabicPeriod"/>
            </a:pPr>
            <a:r>
              <a:rPr lang="en-US" sz="2700" dirty="0">
                <a:latin typeface="Alegreya"/>
                <a:ea typeface="Alegreya"/>
                <a:cs typeface="Alegreya"/>
                <a:sym typeface="Alegreya"/>
              </a:rPr>
              <a:t>want to tune the system parameters</a:t>
            </a:r>
            <a:endParaRPr lang="en-US" sz="2700" u="sng" dirty="0">
              <a:latin typeface="Alegreya"/>
              <a:ea typeface="Alegreya"/>
              <a:cs typeface="Alegreya"/>
              <a:sym typeface="Alegrey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A08E46-855F-D440-AB38-2EAC72056591}"/>
              </a:ext>
            </a:extLst>
          </p:cNvPr>
          <p:cNvSpPr txBox="1"/>
          <p:nvPr/>
        </p:nvSpPr>
        <p:spPr>
          <a:xfrm>
            <a:off x="25203150" y="17246915"/>
            <a:ext cx="86976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600" dirty="0"/>
              <a:t>Identified the locations with high expense variations.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r>
              <a:rPr lang="en-US" sz="3600" dirty="0"/>
              <a:t>Our model shows that the differences of keywords between the overall data and anomalous data.</a:t>
            </a:r>
          </a:p>
          <a:p>
            <a:pPr marL="514347" indent="-514347"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7544</TotalTime>
  <Words>267</Words>
  <Application>Microsoft Macintosh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Alegreya</vt:lpstr>
      <vt:lpstr>Arial</vt:lpstr>
      <vt:lpstr>Calibri</vt:lpstr>
      <vt:lpstr>Times New Roman</vt:lpstr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36x48</dc:title>
  <dc:creator>Jay Larson</dc:creator>
  <dc:description>Quality poster printing
www.genigraphics.com
1-800-790-4001</dc:description>
  <cp:lastModifiedBy>luo wanfei</cp:lastModifiedBy>
  <cp:revision>218</cp:revision>
  <cp:lastPrinted>2013-02-12T02:21:55Z</cp:lastPrinted>
  <dcterms:created xsi:type="dcterms:W3CDTF">2013-02-10T21:14:48Z</dcterms:created>
  <dcterms:modified xsi:type="dcterms:W3CDTF">2019-02-06T21:14:35Z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2024627113</vt:i4>
  </property>
  <property fmtid="{D5CDD505-2E9C-101B-9397-08002B2CF9AE}" pid="3" name="_NewReviewCycle">
    <vt:lpwstr/>
  </property>
  <property fmtid="{D5CDD505-2E9C-101B-9397-08002B2CF9AE}" pid="4" name="_EmailSubject">
    <vt:lpwstr>updated template</vt:lpwstr>
  </property>
  <property fmtid="{D5CDD505-2E9C-101B-9397-08002B2CF9AE}" pid="5" name="_AuthorEmail">
    <vt:lpwstr>bb502@echo.rutgers.edu</vt:lpwstr>
  </property>
  <property fmtid="{D5CDD505-2E9C-101B-9397-08002B2CF9AE}" pid="6" name="_AuthorEmailDisplayName">
    <vt:lpwstr>Brian Ballentine</vt:lpwstr>
  </property>
</Properties>
</file>